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8" r:id="rId1"/>
  </p:sldMasterIdLst>
  <p:sldIdLst>
    <p:sldId id="256" r:id="rId2"/>
    <p:sldId id="258" r:id="rId3"/>
    <p:sldId id="273" r:id="rId4"/>
    <p:sldId id="257" r:id="rId5"/>
    <p:sldId id="259" r:id="rId6"/>
    <p:sldId id="274" r:id="rId7"/>
    <p:sldId id="260" r:id="rId8"/>
    <p:sldId id="261" r:id="rId9"/>
    <p:sldId id="262" r:id="rId10"/>
    <p:sldId id="263" r:id="rId11"/>
    <p:sldId id="264" r:id="rId12"/>
    <p:sldId id="265" r:id="rId13"/>
    <p:sldId id="266" r:id="rId14"/>
    <p:sldId id="267" r:id="rId15"/>
    <p:sldId id="268"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DB40B-F7BC-449E-B622-B99CD7AA77A0}"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ECD3A4D-A26C-4B4E-A3B6-022A741F3668}">
      <dgm:prSet custT="1"/>
      <dgm:spPr/>
      <dgm:t>
        <a:bodyPr/>
        <a:lstStyle/>
        <a:p>
          <a:r>
            <a:rPr lang="en-US" sz="2800" dirty="0">
              <a:latin typeface="Times New Roman" panose="02020603050405020304" pitchFamily="18" charset="0"/>
              <a:cs typeface="Times New Roman" panose="02020603050405020304" pitchFamily="18" charset="0"/>
            </a:rPr>
            <a:t>MECHANICS</a:t>
          </a:r>
        </a:p>
      </dgm:t>
    </dgm:pt>
    <dgm:pt modelId="{37E752DE-A63C-4D4E-A934-0A1967E9D64D}" type="parTrans" cxnId="{733EC5FE-B805-4507-9DF4-2F4FD3DD7107}">
      <dgm:prSet/>
      <dgm:spPr/>
      <dgm:t>
        <a:bodyPr/>
        <a:lstStyle/>
        <a:p>
          <a:endParaRPr lang="en-US"/>
        </a:p>
      </dgm:t>
    </dgm:pt>
    <dgm:pt modelId="{B3EB1BF2-BB84-42B5-8908-0DD469466EF5}" type="sibTrans" cxnId="{733EC5FE-B805-4507-9DF4-2F4FD3DD7107}">
      <dgm:prSet/>
      <dgm:spPr/>
      <dgm:t>
        <a:bodyPr/>
        <a:lstStyle/>
        <a:p>
          <a:endParaRPr lang="en-US"/>
        </a:p>
      </dgm:t>
    </dgm:pt>
    <dgm:pt modelId="{BF3C0C05-A08B-499A-8E28-BD90B255E5AE}">
      <dgm:prSet custT="1"/>
      <dgm:spPr/>
      <dgm:t>
        <a:bodyPr/>
        <a:lstStyle/>
        <a:p>
          <a:r>
            <a:rPr lang="en-US" sz="2800" dirty="0">
              <a:latin typeface="Times New Roman" panose="02020603050405020304" pitchFamily="18" charset="0"/>
              <a:cs typeface="Times New Roman" panose="02020603050405020304" pitchFamily="18" charset="0"/>
            </a:rPr>
            <a:t>ELECTRONICS </a:t>
          </a:r>
        </a:p>
      </dgm:t>
    </dgm:pt>
    <dgm:pt modelId="{27068C67-41D4-4C96-8943-D27CDF9E3F80}" type="parTrans" cxnId="{CDB49932-0F04-46E9-ABFF-7AF6E914ACB4}">
      <dgm:prSet/>
      <dgm:spPr/>
      <dgm:t>
        <a:bodyPr/>
        <a:lstStyle/>
        <a:p>
          <a:endParaRPr lang="en-US"/>
        </a:p>
      </dgm:t>
    </dgm:pt>
    <dgm:pt modelId="{5943C653-AEFA-43FA-8D2A-B4130F653397}" type="sibTrans" cxnId="{CDB49932-0F04-46E9-ABFF-7AF6E914ACB4}">
      <dgm:prSet/>
      <dgm:spPr/>
      <dgm:t>
        <a:bodyPr/>
        <a:lstStyle/>
        <a:p>
          <a:endParaRPr lang="en-US"/>
        </a:p>
      </dgm:t>
    </dgm:pt>
    <dgm:pt modelId="{A2926CC9-024C-4B22-8202-5835F9D29D4A}">
      <dgm:prSet custT="1"/>
      <dgm:spPr/>
      <dgm:t>
        <a:bodyPr/>
        <a:lstStyle/>
        <a:p>
          <a:r>
            <a:rPr lang="en-US" sz="2800" dirty="0">
              <a:latin typeface="Times New Roman" panose="02020603050405020304" pitchFamily="18" charset="0"/>
              <a:cs typeface="Times New Roman" panose="02020603050405020304" pitchFamily="18" charset="0"/>
            </a:rPr>
            <a:t>GAME DEVELOPMENT</a:t>
          </a:r>
        </a:p>
      </dgm:t>
    </dgm:pt>
    <dgm:pt modelId="{0F502183-818B-4751-8003-F5E6899A6055}" type="parTrans" cxnId="{5FB0613E-11D9-423B-9503-532092616097}">
      <dgm:prSet/>
      <dgm:spPr/>
      <dgm:t>
        <a:bodyPr/>
        <a:lstStyle/>
        <a:p>
          <a:endParaRPr lang="en-US"/>
        </a:p>
      </dgm:t>
    </dgm:pt>
    <dgm:pt modelId="{959A84D0-A321-4E89-8167-743EC220A7FB}" type="sibTrans" cxnId="{5FB0613E-11D9-423B-9503-532092616097}">
      <dgm:prSet/>
      <dgm:spPr/>
      <dgm:t>
        <a:bodyPr/>
        <a:lstStyle/>
        <a:p>
          <a:endParaRPr lang="en-US"/>
        </a:p>
      </dgm:t>
    </dgm:pt>
    <dgm:pt modelId="{C6F9F982-7B3D-4F88-BB29-6EE5652EBE76}" type="pres">
      <dgm:prSet presAssocID="{2D3DB40B-F7BC-449E-B622-B99CD7AA77A0}" presName="root" presStyleCnt="0">
        <dgm:presLayoutVars>
          <dgm:dir/>
          <dgm:resizeHandles val="exact"/>
        </dgm:presLayoutVars>
      </dgm:prSet>
      <dgm:spPr/>
    </dgm:pt>
    <dgm:pt modelId="{92567091-61EE-4816-B2C6-15829877F3D5}" type="pres">
      <dgm:prSet presAssocID="{6ECD3A4D-A26C-4B4E-A3B6-022A741F3668}" presName="compNode" presStyleCnt="0"/>
      <dgm:spPr/>
    </dgm:pt>
    <dgm:pt modelId="{A0200DB9-DAA5-43ED-B81D-7B18E26C6A58}" type="pres">
      <dgm:prSet presAssocID="{6ECD3A4D-A26C-4B4E-A3B6-022A741F36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97BE3D4-D2E7-4E4E-A339-93D0508275A4}" type="pres">
      <dgm:prSet presAssocID="{6ECD3A4D-A26C-4B4E-A3B6-022A741F3668}" presName="spaceRect" presStyleCnt="0"/>
      <dgm:spPr/>
    </dgm:pt>
    <dgm:pt modelId="{55F08962-1AEE-4282-81C4-24B24684095E}" type="pres">
      <dgm:prSet presAssocID="{6ECD3A4D-A26C-4B4E-A3B6-022A741F3668}" presName="textRect" presStyleLbl="revTx" presStyleIdx="0" presStyleCnt="3">
        <dgm:presLayoutVars>
          <dgm:chMax val="1"/>
          <dgm:chPref val="1"/>
        </dgm:presLayoutVars>
      </dgm:prSet>
      <dgm:spPr/>
    </dgm:pt>
    <dgm:pt modelId="{FD9BF5A5-2277-47F7-A96C-41E3262D2914}" type="pres">
      <dgm:prSet presAssocID="{B3EB1BF2-BB84-42B5-8908-0DD469466EF5}" presName="sibTrans" presStyleCnt="0"/>
      <dgm:spPr/>
    </dgm:pt>
    <dgm:pt modelId="{91F7F803-1812-4666-B505-F9D4FEC4A2E0}" type="pres">
      <dgm:prSet presAssocID="{BF3C0C05-A08B-499A-8E28-BD90B255E5AE}" presName="compNode" presStyleCnt="0"/>
      <dgm:spPr/>
    </dgm:pt>
    <dgm:pt modelId="{611A38B9-0B3E-4A36-80A5-6F22F84B01D5}" type="pres">
      <dgm:prSet presAssocID="{BF3C0C05-A08B-499A-8E28-BD90B255E5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48D49325-F0B8-42A7-B98C-A2195938AD10}" type="pres">
      <dgm:prSet presAssocID="{BF3C0C05-A08B-499A-8E28-BD90B255E5AE}" presName="spaceRect" presStyleCnt="0"/>
      <dgm:spPr/>
    </dgm:pt>
    <dgm:pt modelId="{2028CBB9-783A-49F9-AC43-D9CAE08CD301}" type="pres">
      <dgm:prSet presAssocID="{BF3C0C05-A08B-499A-8E28-BD90B255E5AE}" presName="textRect" presStyleLbl="revTx" presStyleIdx="1" presStyleCnt="3">
        <dgm:presLayoutVars>
          <dgm:chMax val="1"/>
          <dgm:chPref val="1"/>
        </dgm:presLayoutVars>
      </dgm:prSet>
      <dgm:spPr/>
    </dgm:pt>
    <dgm:pt modelId="{7D53AA6C-E741-47FA-8234-BB39072D1D27}" type="pres">
      <dgm:prSet presAssocID="{5943C653-AEFA-43FA-8D2A-B4130F653397}" presName="sibTrans" presStyleCnt="0"/>
      <dgm:spPr/>
    </dgm:pt>
    <dgm:pt modelId="{AB99A66E-BDB6-490E-8B0B-18A6A7F6B3BE}" type="pres">
      <dgm:prSet presAssocID="{A2926CC9-024C-4B22-8202-5835F9D29D4A}" presName="compNode" presStyleCnt="0"/>
      <dgm:spPr/>
    </dgm:pt>
    <dgm:pt modelId="{5C5F76AD-1B1F-452B-9C91-A25162D3B5F1}" type="pres">
      <dgm:prSet presAssocID="{A2926CC9-024C-4B22-8202-5835F9D29D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7B402E1D-E625-4A89-A184-B633BE468AAF}" type="pres">
      <dgm:prSet presAssocID="{A2926CC9-024C-4B22-8202-5835F9D29D4A}" presName="spaceRect" presStyleCnt="0"/>
      <dgm:spPr/>
    </dgm:pt>
    <dgm:pt modelId="{9EB0BBD7-3C17-4648-83B9-F334443C4348}" type="pres">
      <dgm:prSet presAssocID="{A2926CC9-024C-4B22-8202-5835F9D29D4A}" presName="textRect" presStyleLbl="revTx" presStyleIdx="2" presStyleCnt="3">
        <dgm:presLayoutVars>
          <dgm:chMax val="1"/>
          <dgm:chPref val="1"/>
        </dgm:presLayoutVars>
      </dgm:prSet>
      <dgm:spPr/>
    </dgm:pt>
  </dgm:ptLst>
  <dgm:cxnLst>
    <dgm:cxn modelId="{CDB49932-0F04-46E9-ABFF-7AF6E914ACB4}" srcId="{2D3DB40B-F7BC-449E-B622-B99CD7AA77A0}" destId="{BF3C0C05-A08B-499A-8E28-BD90B255E5AE}" srcOrd="1" destOrd="0" parTransId="{27068C67-41D4-4C96-8943-D27CDF9E3F80}" sibTransId="{5943C653-AEFA-43FA-8D2A-B4130F653397}"/>
    <dgm:cxn modelId="{5FB0613E-11D9-423B-9503-532092616097}" srcId="{2D3DB40B-F7BC-449E-B622-B99CD7AA77A0}" destId="{A2926CC9-024C-4B22-8202-5835F9D29D4A}" srcOrd="2" destOrd="0" parTransId="{0F502183-818B-4751-8003-F5E6899A6055}" sibTransId="{959A84D0-A321-4E89-8167-743EC220A7FB}"/>
    <dgm:cxn modelId="{C227BD3F-6B52-4F41-A6E6-A9D9F736AFAB}" type="presOf" srcId="{6ECD3A4D-A26C-4B4E-A3B6-022A741F3668}" destId="{55F08962-1AEE-4282-81C4-24B24684095E}" srcOrd="0" destOrd="0" presId="urn:microsoft.com/office/officeart/2018/2/layout/IconLabelList"/>
    <dgm:cxn modelId="{804E737E-AF50-48C0-B4E8-944A89599CEB}" type="presOf" srcId="{BF3C0C05-A08B-499A-8E28-BD90B255E5AE}" destId="{2028CBB9-783A-49F9-AC43-D9CAE08CD301}" srcOrd="0" destOrd="0" presId="urn:microsoft.com/office/officeart/2018/2/layout/IconLabelList"/>
    <dgm:cxn modelId="{B175D69F-0D7E-481F-B8C3-EF1DCCC00DC2}" type="presOf" srcId="{2D3DB40B-F7BC-449E-B622-B99CD7AA77A0}" destId="{C6F9F982-7B3D-4F88-BB29-6EE5652EBE76}" srcOrd="0" destOrd="0" presId="urn:microsoft.com/office/officeart/2018/2/layout/IconLabelList"/>
    <dgm:cxn modelId="{31B186EA-84DB-47B7-AE9F-AABC22D76E1A}" type="presOf" srcId="{A2926CC9-024C-4B22-8202-5835F9D29D4A}" destId="{9EB0BBD7-3C17-4648-83B9-F334443C4348}" srcOrd="0" destOrd="0" presId="urn:microsoft.com/office/officeart/2018/2/layout/IconLabelList"/>
    <dgm:cxn modelId="{733EC5FE-B805-4507-9DF4-2F4FD3DD7107}" srcId="{2D3DB40B-F7BC-449E-B622-B99CD7AA77A0}" destId="{6ECD3A4D-A26C-4B4E-A3B6-022A741F3668}" srcOrd="0" destOrd="0" parTransId="{37E752DE-A63C-4D4E-A934-0A1967E9D64D}" sibTransId="{B3EB1BF2-BB84-42B5-8908-0DD469466EF5}"/>
    <dgm:cxn modelId="{A3A1A031-C3A1-4A98-9EC6-29DBD2C8720D}" type="presParOf" srcId="{C6F9F982-7B3D-4F88-BB29-6EE5652EBE76}" destId="{92567091-61EE-4816-B2C6-15829877F3D5}" srcOrd="0" destOrd="0" presId="urn:microsoft.com/office/officeart/2018/2/layout/IconLabelList"/>
    <dgm:cxn modelId="{3FE98232-D35B-48F6-8F08-75CB9AC247AD}" type="presParOf" srcId="{92567091-61EE-4816-B2C6-15829877F3D5}" destId="{A0200DB9-DAA5-43ED-B81D-7B18E26C6A58}" srcOrd="0" destOrd="0" presId="urn:microsoft.com/office/officeart/2018/2/layout/IconLabelList"/>
    <dgm:cxn modelId="{86DE2A97-51F2-4A91-9257-3D67F3911268}" type="presParOf" srcId="{92567091-61EE-4816-B2C6-15829877F3D5}" destId="{997BE3D4-D2E7-4E4E-A339-93D0508275A4}" srcOrd="1" destOrd="0" presId="urn:microsoft.com/office/officeart/2018/2/layout/IconLabelList"/>
    <dgm:cxn modelId="{175F8399-9D0B-4AFC-81B9-EBBC5C518E95}" type="presParOf" srcId="{92567091-61EE-4816-B2C6-15829877F3D5}" destId="{55F08962-1AEE-4282-81C4-24B24684095E}" srcOrd="2" destOrd="0" presId="urn:microsoft.com/office/officeart/2018/2/layout/IconLabelList"/>
    <dgm:cxn modelId="{2775FDFB-A45E-4F9E-B17E-F32BFD690577}" type="presParOf" srcId="{C6F9F982-7B3D-4F88-BB29-6EE5652EBE76}" destId="{FD9BF5A5-2277-47F7-A96C-41E3262D2914}" srcOrd="1" destOrd="0" presId="urn:microsoft.com/office/officeart/2018/2/layout/IconLabelList"/>
    <dgm:cxn modelId="{410964C4-108F-402C-973F-4EFBC7432EAA}" type="presParOf" srcId="{C6F9F982-7B3D-4F88-BB29-6EE5652EBE76}" destId="{91F7F803-1812-4666-B505-F9D4FEC4A2E0}" srcOrd="2" destOrd="0" presId="urn:microsoft.com/office/officeart/2018/2/layout/IconLabelList"/>
    <dgm:cxn modelId="{585C8364-F5FB-4D24-B048-1DA9AB9E2E52}" type="presParOf" srcId="{91F7F803-1812-4666-B505-F9D4FEC4A2E0}" destId="{611A38B9-0B3E-4A36-80A5-6F22F84B01D5}" srcOrd="0" destOrd="0" presId="urn:microsoft.com/office/officeart/2018/2/layout/IconLabelList"/>
    <dgm:cxn modelId="{7D1C011D-2AF7-4C5E-A26D-5C4D355F93AB}" type="presParOf" srcId="{91F7F803-1812-4666-B505-F9D4FEC4A2E0}" destId="{48D49325-F0B8-42A7-B98C-A2195938AD10}" srcOrd="1" destOrd="0" presId="urn:microsoft.com/office/officeart/2018/2/layout/IconLabelList"/>
    <dgm:cxn modelId="{240ED99C-E637-479A-AD1E-3EBDA3469A05}" type="presParOf" srcId="{91F7F803-1812-4666-B505-F9D4FEC4A2E0}" destId="{2028CBB9-783A-49F9-AC43-D9CAE08CD301}" srcOrd="2" destOrd="0" presId="urn:microsoft.com/office/officeart/2018/2/layout/IconLabelList"/>
    <dgm:cxn modelId="{977D196B-0E4E-460B-B3AC-7919BC934B20}" type="presParOf" srcId="{C6F9F982-7B3D-4F88-BB29-6EE5652EBE76}" destId="{7D53AA6C-E741-47FA-8234-BB39072D1D27}" srcOrd="3" destOrd="0" presId="urn:microsoft.com/office/officeart/2018/2/layout/IconLabelList"/>
    <dgm:cxn modelId="{E409B46A-4BFE-41AC-B3EB-2AB52840AE83}" type="presParOf" srcId="{C6F9F982-7B3D-4F88-BB29-6EE5652EBE76}" destId="{AB99A66E-BDB6-490E-8B0B-18A6A7F6B3BE}" srcOrd="4" destOrd="0" presId="urn:microsoft.com/office/officeart/2018/2/layout/IconLabelList"/>
    <dgm:cxn modelId="{45BDA8E2-A2A9-42E1-AB27-CDBC262F4F03}" type="presParOf" srcId="{AB99A66E-BDB6-490E-8B0B-18A6A7F6B3BE}" destId="{5C5F76AD-1B1F-452B-9C91-A25162D3B5F1}" srcOrd="0" destOrd="0" presId="urn:microsoft.com/office/officeart/2018/2/layout/IconLabelList"/>
    <dgm:cxn modelId="{243AF467-9251-44A0-816D-962403155F03}" type="presParOf" srcId="{AB99A66E-BDB6-490E-8B0B-18A6A7F6B3BE}" destId="{7B402E1D-E625-4A89-A184-B633BE468AAF}" srcOrd="1" destOrd="0" presId="urn:microsoft.com/office/officeart/2018/2/layout/IconLabelList"/>
    <dgm:cxn modelId="{114497D4-E9C9-4200-8C66-4AA36AA6FD43}" type="presParOf" srcId="{AB99A66E-BDB6-490E-8B0B-18A6A7F6B3BE}" destId="{9EB0BBD7-3C17-4648-83B9-F334443C434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200DB9-DAA5-43ED-B81D-7B18E26C6A58}">
      <dsp:nvSpPr>
        <dsp:cNvPr id="0" name=""/>
        <dsp:cNvSpPr/>
      </dsp:nvSpPr>
      <dsp:spPr>
        <a:xfrm>
          <a:off x="916987" y="478573"/>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08962-1AEE-4282-81C4-24B24684095E}">
      <dsp:nvSpPr>
        <dsp:cNvPr id="0" name=""/>
        <dsp:cNvSpPr/>
      </dsp:nvSpPr>
      <dsp:spPr>
        <a:xfrm>
          <a:off x="34392" y="2308988"/>
          <a:ext cx="3209437"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MECHANICS</a:t>
          </a:r>
        </a:p>
      </dsp:txBody>
      <dsp:txXfrm>
        <a:off x="34392" y="2308988"/>
        <a:ext cx="3209437" cy="742500"/>
      </dsp:txXfrm>
    </dsp:sp>
    <dsp:sp modelId="{611A38B9-0B3E-4A36-80A5-6F22F84B01D5}">
      <dsp:nvSpPr>
        <dsp:cNvPr id="0" name=""/>
        <dsp:cNvSpPr/>
      </dsp:nvSpPr>
      <dsp:spPr>
        <a:xfrm>
          <a:off x="4688076" y="478573"/>
          <a:ext cx="1444246" cy="144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8CBB9-783A-49F9-AC43-D9CAE08CD301}">
      <dsp:nvSpPr>
        <dsp:cNvPr id="0" name=""/>
        <dsp:cNvSpPr/>
      </dsp:nvSpPr>
      <dsp:spPr>
        <a:xfrm>
          <a:off x="3805481" y="2308988"/>
          <a:ext cx="3209437"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ELECTRONICS </a:t>
          </a:r>
        </a:p>
      </dsp:txBody>
      <dsp:txXfrm>
        <a:off x="3805481" y="2308988"/>
        <a:ext cx="3209437" cy="742500"/>
      </dsp:txXfrm>
    </dsp:sp>
    <dsp:sp modelId="{5C5F76AD-1B1F-452B-9C91-A25162D3B5F1}">
      <dsp:nvSpPr>
        <dsp:cNvPr id="0" name=""/>
        <dsp:cNvSpPr/>
      </dsp:nvSpPr>
      <dsp:spPr>
        <a:xfrm>
          <a:off x="8459165" y="478573"/>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B0BBD7-3C17-4648-83B9-F334443C4348}">
      <dsp:nvSpPr>
        <dsp:cNvPr id="0" name=""/>
        <dsp:cNvSpPr/>
      </dsp:nvSpPr>
      <dsp:spPr>
        <a:xfrm>
          <a:off x="7576570" y="2308988"/>
          <a:ext cx="3209437"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GAME DEVELOPMENT</a:t>
          </a:r>
        </a:p>
      </dsp:txBody>
      <dsp:txXfrm>
        <a:off x="7576570" y="2308988"/>
        <a:ext cx="3209437" cy="742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D291B17-9318-49DB-B28B-6E5994AE9581}" type="datetime1">
              <a:rPr lang="en-US" smtClean="0"/>
              <a:t>2/6/2020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8342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4987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D291B17-9318-49DB-B28B-6E5994AE9581}" type="datetime1">
              <a:rPr lang="en-US" smtClean="0"/>
              <a:t>2/6/2020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2262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D291B17-9318-49DB-B28B-6E5994AE9581}" type="datetime1">
              <a:rPr lang="en-US" smtClean="0"/>
              <a:t>2/6/2020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49825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ED291B17-9318-49DB-B28B-6E5994AE9581}" type="datetime1">
              <a:rPr lang="en-US" smtClean="0"/>
              <a:t>2/6/2020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0425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0957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9254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4893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D291B17-9318-49DB-B28B-6E5994AE9581}" type="datetime1">
              <a:rPr lang="en-US" smtClean="0"/>
              <a:t>2/6/2020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33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2805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D291B17-9318-49DB-B28B-6E5994AE9581}" type="datetime1">
              <a:rPr lang="en-US" smtClean="0"/>
              <a:t>2/6/2020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6134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2923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5885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291B17-9318-49DB-B28B-6E5994AE9581}" type="datetime1">
              <a:rPr lang="en-US" smtClean="0"/>
              <a:t>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5095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91B17-9318-49DB-B28B-6E5994AE9581}" type="datetime1">
              <a:rPr lang="en-US" smtClean="0"/>
              <a:t>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1067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5090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8401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D291B17-9318-49DB-B28B-6E5994AE9581}" type="datetime1">
              <a:rPr lang="en-US" smtClean="0"/>
              <a:t>2/6/2020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17191341"/>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a:extLst>
              <a:ext uri="{FF2B5EF4-FFF2-40B4-BE49-F238E27FC236}">
                <a16:creationId xmlns:a16="http://schemas.microsoft.com/office/drawing/2014/main" id="{23FF3D86-2916-4F9F-9752-304810CF5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8" name="Picture 12">
            <a:extLst>
              <a:ext uri="{FF2B5EF4-FFF2-40B4-BE49-F238E27FC236}">
                <a16:creationId xmlns:a16="http://schemas.microsoft.com/office/drawing/2014/main" id="{AB048875-14D1-4CC7-8AC3-7ABC73AAAF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02B85A28-0569-41D0-A844-1AEDAA3E6FA1}"/>
              </a:ext>
            </a:extLst>
          </p:cNvPr>
          <p:cNvSpPr>
            <a:spLocks noGrp="1"/>
          </p:cNvSpPr>
          <p:nvPr>
            <p:ph type="ctrTitle"/>
          </p:nvPr>
        </p:nvSpPr>
        <p:spPr>
          <a:xfrm>
            <a:off x="1371600" y="1740023"/>
            <a:ext cx="9448800" cy="3031789"/>
          </a:xfrm>
        </p:spPr>
        <p:txBody>
          <a:bodyPr>
            <a:normAutofit/>
          </a:bodyPr>
          <a:lstStyle/>
          <a:p>
            <a:pPr algn="ctr"/>
            <a:r>
              <a:rPr lang="en-US" sz="9600" b="1" dirty="0" err="1">
                <a:solidFill>
                  <a:schemeClr val="accent2"/>
                </a:solidFill>
                <a:latin typeface="Algerian" panose="04020705040A02060702" pitchFamily="82" charset="0"/>
              </a:rPr>
              <a:t>marko</a:t>
            </a:r>
            <a:br>
              <a:rPr lang="en-US" sz="9600" b="1" dirty="0">
                <a:latin typeface="Algerian" panose="04020705040A02060702" pitchFamily="82" charset="0"/>
              </a:rPr>
            </a:br>
            <a:endParaRPr lang="en-IN" sz="9600" b="1" dirty="0">
              <a:latin typeface="Algerian" panose="04020705040A02060702" pitchFamily="82" charset="0"/>
            </a:endParaRPr>
          </a:p>
        </p:txBody>
      </p:sp>
      <p:sp>
        <p:nvSpPr>
          <p:cNvPr id="3" name="Subtitle 2">
            <a:extLst>
              <a:ext uri="{FF2B5EF4-FFF2-40B4-BE49-F238E27FC236}">
                <a16:creationId xmlns:a16="http://schemas.microsoft.com/office/drawing/2014/main" id="{E09108C0-9793-4A30-963D-71251E79F646}"/>
              </a:ext>
            </a:extLst>
          </p:cNvPr>
          <p:cNvSpPr>
            <a:spLocks noGrp="1"/>
          </p:cNvSpPr>
          <p:nvPr>
            <p:ph type="subTitle" idx="1"/>
          </p:nvPr>
        </p:nvSpPr>
        <p:spPr>
          <a:xfrm>
            <a:off x="284085" y="3613211"/>
            <a:ext cx="11785995" cy="2219417"/>
          </a:xfrm>
        </p:spPr>
        <p:txBody>
          <a:bodyPr>
            <a:noAutofit/>
          </a:bodyPr>
          <a:lstStyle/>
          <a:p>
            <a:pPr algn="ctr"/>
            <a:r>
              <a:rPr lang="en-US" sz="2800" b="1" u="sng" dirty="0">
                <a:solidFill>
                  <a:schemeClr val="accent2"/>
                </a:solidFill>
                <a:latin typeface="Algerian" panose="04020705040A02060702" pitchFamily="82" charset="0"/>
              </a:rPr>
              <a:t>M</a:t>
            </a:r>
            <a:r>
              <a:rPr lang="en-US" sz="2800" dirty="0">
                <a:latin typeface="Algerian" panose="04020705040A02060702" pitchFamily="82" charset="0"/>
              </a:rPr>
              <a:t>achine </a:t>
            </a:r>
            <a:r>
              <a:rPr lang="en-US" sz="2800" b="1" u="sng" dirty="0">
                <a:solidFill>
                  <a:schemeClr val="accent2"/>
                </a:solidFill>
                <a:latin typeface="Algerian" panose="04020705040A02060702" pitchFamily="82" charset="0"/>
              </a:rPr>
              <a:t>A</a:t>
            </a:r>
            <a:r>
              <a:rPr lang="en-US" sz="2800" dirty="0">
                <a:latin typeface="Algerian" panose="04020705040A02060702" pitchFamily="82" charset="0"/>
              </a:rPr>
              <a:t>ssisted </a:t>
            </a:r>
            <a:r>
              <a:rPr lang="en-US" sz="2800" b="1" u="sng" dirty="0">
                <a:solidFill>
                  <a:schemeClr val="accent2"/>
                </a:solidFill>
                <a:latin typeface="Algerian" panose="04020705040A02060702" pitchFamily="82" charset="0"/>
              </a:rPr>
              <a:t>R</a:t>
            </a:r>
            <a:r>
              <a:rPr lang="en-US" sz="2800" dirty="0">
                <a:latin typeface="Algerian" panose="04020705040A02060702" pitchFamily="82" charset="0"/>
              </a:rPr>
              <a:t>ehabilitation for </a:t>
            </a:r>
            <a:r>
              <a:rPr lang="en-US" sz="2800" b="1" u="sng" dirty="0">
                <a:solidFill>
                  <a:schemeClr val="accent2"/>
                </a:solidFill>
                <a:latin typeface="Algerian" panose="04020705040A02060702" pitchFamily="82" charset="0"/>
              </a:rPr>
              <a:t>K</a:t>
            </a:r>
            <a:r>
              <a:rPr lang="en-US" sz="2800" dirty="0">
                <a:latin typeface="Algerian" panose="04020705040A02060702" pitchFamily="82" charset="0"/>
              </a:rPr>
              <a:t>nee </a:t>
            </a:r>
            <a:r>
              <a:rPr lang="en-US" sz="2800" u="sng" dirty="0" err="1">
                <a:solidFill>
                  <a:schemeClr val="accent2"/>
                </a:solidFill>
                <a:latin typeface="Algerian" panose="04020705040A02060702" pitchFamily="82" charset="0"/>
              </a:rPr>
              <a:t>O</a:t>
            </a:r>
            <a:r>
              <a:rPr lang="en-US" sz="2800" dirty="0" err="1">
                <a:latin typeface="Algerian" panose="04020705040A02060702" pitchFamily="82" charset="0"/>
              </a:rPr>
              <a:t>steoArthrits</a:t>
            </a:r>
            <a:endParaRPr lang="en-IN" sz="2800" dirty="0">
              <a:latin typeface="Algerian" panose="04020705040A02060702" pitchFamily="82" charset="0"/>
            </a:endParaRPr>
          </a:p>
        </p:txBody>
      </p:sp>
      <p:pic>
        <p:nvPicPr>
          <p:cNvPr id="10" name="Picture 9" descr="A picture containing food&#10;&#10;Description automatically generated">
            <a:extLst>
              <a:ext uri="{FF2B5EF4-FFF2-40B4-BE49-F238E27FC236}">
                <a16:creationId xmlns:a16="http://schemas.microsoft.com/office/drawing/2014/main" id="{3CE5AF1A-40C9-4629-A4E4-79FB53253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8384" y="-15539"/>
            <a:ext cx="3023616" cy="1755562"/>
          </a:xfrm>
          <a:prstGeom prst="rect">
            <a:avLst/>
          </a:prstGeom>
        </p:spPr>
      </p:pic>
    </p:spTree>
    <p:extLst>
      <p:ext uri="{BB962C8B-B14F-4D97-AF65-F5344CB8AC3E}">
        <p14:creationId xmlns:p14="http://schemas.microsoft.com/office/powerpoint/2010/main" val="2234635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41DB3-F2CD-439B-9527-72C45FDEDE0E}"/>
              </a:ext>
            </a:extLst>
          </p:cNvPr>
          <p:cNvSpPr>
            <a:spLocks noGrp="1"/>
          </p:cNvSpPr>
          <p:nvPr>
            <p:ph type="title"/>
          </p:nvPr>
        </p:nvSpPr>
        <p:spPr/>
        <p:txBody>
          <a:bodyPr>
            <a:normAutofit/>
          </a:bodyPr>
          <a:lstStyle/>
          <a:p>
            <a:r>
              <a:rPr lang="en-US" sz="5400" b="1" dirty="0">
                <a:latin typeface="Times New Roman" panose="02020603050405020304" pitchFamily="18" charset="0"/>
                <a:cs typeface="Times New Roman" panose="02020603050405020304" pitchFamily="18" charset="0"/>
              </a:rPr>
              <a:t>SLIDER MOVEMENT</a:t>
            </a:r>
            <a:endParaRPr lang="en-IN" sz="5400" b="1" dirty="0">
              <a:latin typeface="Times New Roman" panose="02020603050405020304" pitchFamily="18" charset="0"/>
              <a:cs typeface="Times New Roman" panose="02020603050405020304" pitchFamily="18" charset="0"/>
            </a:endParaRPr>
          </a:p>
        </p:txBody>
      </p:sp>
      <p:pic>
        <p:nvPicPr>
          <p:cNvPr id="4" name="WhatsApp Video 2020-02-05 at 7.59.46 PM">
            <a:hlinkClick r:id="" action="ppaction://media"/>
            <a:extLst>
              <a:ext uri="{FF2B5EF4-FFF2-40B4-BE49-F238E27FC236}">
                <a16:creationId xmlns:a16="http://schemas.microsoft.com/office/drawing/2014/main" id="{C9F3BDDB-9364-463F-80D0-A4713432EB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38400" y="1884785"/>
            <a:ext cx="7675984" cy="4333454"/>
          </a:xfrm>
        </p:spPr>
      </p:pic>
    </p:spTree>
    <p:extLst>
      <p:ext uri="{BB962C8B-B14F-4D97-AF65-F5344CB8AC3E}">
        <p14:creationId xmlns:p14="http://schemas.microsoft.com/office/powerpoint/2010/main" val="1590782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8">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9C91B71-FF4B-4620-BE06-66755E0BE707}"/>
              </a:ext>
            </a:extLst>
          </p:cNvPr>
          <p:cNvSpPr>
            <a:spLocks noGrp="1"/>
          </p:cNvSpPr>
          <p:nvPr>
            <p:ph type="title"/>
          </p:nvPr>
        </p:nvSpPr>
        <p:spPr>
          <a:xfrm>
            <a:off x="685799" y="764372"/>
            <a:ext cx="3977639" cy="2664627"/>
          </a:xfrm>
        </p:spPr>
        <p:txBody>
          <a:bodyPr anchor="b">
            <a:normAutofit/>
          </a:bodyPr>
          <a:lstStyle/>
          <a:p>
            <a:pPr algn="l"/>
            <a:r>
              <a:rPr lang="en-US" dirty="0">
                <a:solidFill>
                  <a:schemeClr val="accent6">
                    <a:lumMod val="50000"/>
                  </a:schemeClr>
                </a:solidFill>
                <a:latin typeface="Times New Roman" panose="02020603050405020304" pitchFamily="18" charset="0"/>
                <a:cs typeface="Times New Roman" panose="02020603050405020304" pitchFamily="18" charset="0"/>
              </a:rPr>
              <a:t>Electronics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(muscles involved)</a:t>
            </a:r>
            <a:endParaRPr lang="en-IN"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FA009463-7A46-4FA7-8648-F365FF146E40}"/>
              </a:ext>
            </a:extLst>
          </p:cNvPr>
          <p:cNvSpPr>
            <a:spLocks noGrp="1"/>
          </p:cNvSpPr>
          <p:nvPr>
            <p:ph idx="1"/>
          </p:nvPr>
        </p:nvSpPr>
        <p:spPr>
          <a:xfrm>
            <a:off x="938783" y="3881535"/>
            <a:ext cx="3535681" cy="2337150"/>
          </a:xfrm>
        </p:spPr>
        <p:txBody>
          <a:bodyPr>
            <a:noAutofit/>
          </a:bodyPr>
          <a:lstStyle/>
          <a:p>
            <a:pPr marL="0" indent="0">
              <a:buNone/>
            </a:pPr>
            <a:r>
              <a:rPr lang="en-US" sz="4800" b="1" i="1" dirty="0">
                <a:solidFill>
                  <a:srgbClr val="92D050"/>
                </a:solidFill>
                <a:latin typeface="Times New Roman" panose="02020603050405020304" pitchFamily="18" charset="0"/>
                <a:cs typeface="Times New Roman" panose="02020603050405020304" pitchFamily="18" charset="0"/>
              </a:rPr>
              <a:t>Hamstrings</a:t>
            </a:r>
            <a:r>
              <a:rPr lang="en-US" sz="4800" b="1" dirty="0">
                <a:latin typeface="Times New Roman" panose="02020603050405020304" pitchFamily="18" charset="0"/>
                <a:cs typeface="Times New Roman" panose="02020603050405020304" pitchFamily="18" charset="0"/>
              </a:rPr>
              <a:t> </a:t>
            </a:r>
            <a:r>
              <a:rPr lang="en-US" sz="4800" b="1" dirty="0">
                <a:solidFill>
                  <a:srgbClr val="92D050"/>
                </a:solidFill>
                <a:latin typeface="Times New Roman" panose="02020603050405020304" pitchFamily="18" charset="0"/>
                <a:cs typeface="Times New Roman" panose="02020603050405020304" pitchFamily="18" charset="0"/>
              </a:rPr>
              <a:t>and</a:t>
            </a:r>
          </a:p>
          <a:p>
            <a:pPr marL="0" indent="0">
              <a:buNone/>
            </a:pPr>
            <a:r>
              <a:rPr lang="en-US" sz="4800" b="1" i="1" dirty="0">
                <a:solidFill>
                  <a:srgbClr val="92D050"/>
                </a:solidFill>
                <a:latin typeface="Times New Roman" panose="02020603050405020304" pitchFamily="18" charset="0"/>
                <a:cs typeface="Times New Roman" panose="02020603050405020304" pitchFamily="18" charset="0"/>
              </a:rPr>
              <a:t>Quadriceps</a:t>
            </a:r>
          </a:p>
        </p:txBody>
      </p:sp>
      <p:pic>
        <p:nvPicPr>
          <p:cNvPr id="5" name="Content Placeholder 4" descr="A screenshot of a cell phone&#10;&#10;Description automatically generated">
            <a:extLst>
              <a:ext uri="{FF2B5EF4-FFF2-40B4-BE49-F238E27FC236}">
                <a16:creationId xmlns:a16="http://schemas.microsoft.com/office/drawing/2014/main" id="{964DE168-00F7-4F77-8053-8124EE310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99" y="762835"/>
            <a:ext cx="6533501" cy="5439140"/>
          </a:xfrm>
          <a:prstGeom prst="rect">
            <a:avLst/>
          </a:prstGeom>
        </p:spPr>
      </p:pic>
    </p:spTree>
    <p:extLst>
      <p:ext uri="{BB962C8B-B14F-4D97-AF65-F5344CB8AC3E}">
        <p14:creationId xmlns:p14="http://schemas.microsoft.com/office/powerpoint/2010/main" val="13461839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4482-180A-4DE5-99C2-D336C1907461}"/>
              </a:ext>
            </a:extLst>
          </p:cNvPr>
          <p:cNvSpPr>
            <a:spLocks noGrp="1"/>
          </p:cNvSpPr>
          <p:nvPr>
            <p:ph type="title"/>
          </p:nvPr>
        </p:nvSpPr>
        <p:spPr/>
        <p:txBody>
          <a:bodyPr>
            <a:normAutofit/>
          </a:bodyPr>
          <a:lstStyle/>
          <a:p>
            <a:r>
              <a:rPr lang="en-US" sz="4800" b="1" dirty="0">
                <a:latin typeface="Times New Roman" panose="02020603050405020304" pitchFamily="18" charset="0"/>
                <a:cs typeface="Times New Roman" panose="02020603050405020304" pitchFamily="18" charset="0"/>
              </a:rPr>
              <a:t>EMG INTENT ESTIMATION</a:t>
            </a:r>
            <a:endParaRPr lang="en-IN" sz="4800" b="1" dirty="0">
              <a:latin typeface="Times New Roman" panose="02020603050405020304" pitchFamily="18" charset="0"/>
              <a:cs typeface="Times New Roman" panose="02020603050405020304" pitchFamily="18" charset="0"/>
            </a:endParaRPr>
          </a:p>
        </p:txBody>
      </p:sp>
      <p:pic>
        <p:nvPicPr>
          <p:cNvPr id="4" name="WhatsApp Video 2020-02-06 at 8.37.42 AM">
            <a:hlinkClick r:id="" action="ppaction://media"/>
            <a:extLst>
              <a:ext uri="{FF2B5EF4-FFF2-40B4-BE49-F238E27FC236}">
                <a16:creationId xmlns:a16="http://schemas.microsoft.com/office/drawing/2014/main" id="{0D937A56-5F4B-4A2F-87D1-E676B0C112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17856" y="1950099"/>
            <a:ext cx="8610600" cy="3882530"/>
          </a:xfrm>
        </p:spPr>
      </p:pic>
    </p:spTree>
    <p:extLst>
      <p:ext uri="{BB962C8B-B14F-4D97-AF65-F5344CB8AC3E}">
        <p14:creationId xmlns:p14="http://schemas.microsoft.com/office/powerpoint/2010/main" val="1839932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E903-6AFA-4AB3-8655-B6BF0D5D7885}"/>
              </a:ext>
            </a:extLst>
          </p:cNvPr>
          <p:cNvSpPr>
            <a:spLocks noGrp="1"/>
          </p:cNvSpPr>
          <p:nvPr>
            <p:ph type="title"/>
          </p:nvPr>
        </p:nvSpPr>
        <p:spPr>
          <a:xfrm>
            <a:off x="2895600" y="764373"/>
            <a:ext cx="8610600" cy="607227"/>
          </a:xfrm>
        </p:spPr>
        <p:txBody>
          <a:bodyPr>
            <a:noAutofit/>
          </a:bodyPr>
          <a:lstStyle/>
          <a:p>
            <a:r>
              <a:rPr lang="en-US" sz="4400" b="1" dirty="0">
                <a:solidFill>
                  <a:schemeClr val="accent6">
                    <a:lumMod val="50000"/>
                  </a:schemeClr>
                </a:solidFill>
                <a:latin typeface="Times New Roman" panose="02020603050405020304" pitchFamily="18" charset="0"/>
                <a:cs typeface="Times New Roman" panose="02020603050405020304" pitchFamily="18" charset="0"/>
              </a:rPr>
              <a:t>Game interface </a:t>
            </a:r>
            <a:r>
              <a:rPr lang="en-US" sz="4400" b="1" dirty="0">
                <a:latin typeface="Times New Roman" panose="02020603050405020304" pitchFamily="18" charset="0"/>
                <a:cs typeface="Times New Roman" panose="02020603050405020304" pitchFamily="18" charset="0"/>
              </a:rPr>
              <a:t>(blender)</a:t>
            </a:r>
            <a:endParaRPr lang="en-IN" sz="4400" b="1" dirty="0">
              <a:latin typeface="Times New Roman" panose="02020603050405020304" pitchFamily="18" charset="0"/>
              <a:cs typeface="Times New Roman" panose="02020603050405020304" pitchFamily="18" charset="0"/>
            </a:endParaRPr>
          </a:p>
        </p:txBody>
      </p:sp>
      <p:pic>
        <p:nvPicPr>
          <p:cNvPr id="4" name="WhatsApp Video 2020-02-05 at 8.25.32 PM">
            <a:hlinkClick r:id="" action="ppaction://media"/>
            <a:extLst>
              <a:ext uri="{FF2B5EF4-FFF2-40B4-BE49-F238E27FC236}">
                <a16:creationId xmlns:a16="http://schemas.microsoft.com/office/drawing/2014/main" id="{A432646B-325A-4DE7-A23A-FA74C13D28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03649" y="1987421"/>
            <a:ext cx="9685175" cy="4230818"/>
          </a:xfrm>
        </p:spPr>
      </p:pic>
    </p:spTree>
    <p:extLst>
      <p:ext uri="{BB962C8B-B14F-4D97-AF65-F5344CB8AC3E}">
        <p14:creationId xmlns:p14="http://schemas.microsoft.com/office/powerpoint/2010/main" val="1479565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C7172-E96B-49F9-B3BA-B1154674E1E9}"/>
              </a:ext>
            </a:extLst>
          </p:cNvPr>
          <p:cNvSpPr>
            <a:spLocks noGrp="1"/>
          </p:cNvSpPr>
          <p:nvPr>
            <p:ph type="title"/>
          </p:nvPr>
        </p:nvSpPr>
        <p:spPr/>
        <p:txBody>
          <a:bodyPr>
            <a:normAutofit/>
          </a:bodyPr>
          <a:lstStyle/>
          <a:p>
            <a:r>
              <a:rPr lang="en-US" sz="5400" b="1" dirty="0">
                <a:latin typeface="Times New Roman" panose="02020603050405020304" pitchFamily="18" charset="0"/>
                <a:cs typeface="Times New Roman" panose="02020603050405020304" pitchFamily="18" charset="0"/>
              </a:rPr>
              <a:t>ESTIMATED cost</a:t>
            </a:r>
            <a:endParaRPr lang="en-IN" sz="5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AF801A-18DB-4277-9C81-DC5752BD2552}"/>
              </a:ext>
            </a:extLst>
          </p:cNvPr>
          <p:cNvSpPr>
            <a:spLocks noGrp="1"/>
          </p:cNvSpPr>
          <p:nvPr>
            <p:ph idx="1"/>
          </p:nvPr>
        </p:nvSpPr>
        <p:spPr>
          <a:xfrm>
            <a:off x="373224" y="1903446"/>
            <a:ext cx="11132976" cy="4315240"/>
          </a:xfrm>
        </p:spPr>
        <p:txBody>
          <a:bodyPr>
            <a:normAutofit fontScale="85000" lnSpcReduction="20000"/>
          </a:bodyPr>
          <a:lstStyle/>
          <a:p>
            <a:r>
              <a:rPr lang="en-US" sz="2800" dirty="0">
                <a:latin typeface="Times New Roman" panose="02020603050405020304" pitchFamily="18" charset="0"/>
                <a:cs typeface="Times New Roman" panose="02020603050405020304" pitchFamily="18" charset="0"/>
              </a:rPr>
              <a:t>Fabrication components :                                              INR 2000/-</a:t>
            </a:r>
          </a:p>
          <a:p>
            <a:pPr marL="0" indent="0">
              <a:buNone/>
            </a:pPr>
            <a:r>
              <a:rPr lang="en-US" sz="2800" dirty="0">
                <a:latin typeface="Times New Roman" panose="02020603050405020304" pitchFamily="18" charset="0"/>
                <a:cs typeface="Times New Roman" panose="02020603050405020304" pitchFamily="18" charset="0"/>
              </a:rPr>
              <a:t>(wood , hinges ,chains , ball bearings, </a:t>
            </a:r>
            <a:r>
              <a:rPr lang="en-US" sz="2800" dirty="0" err="1">
                <a:latin typeface="Times New Roman" panose="02020603050405020304" pitchFamily="18" charset="0"/>
                <a:cs typeface="Times New Roman" panose="02020603050405020304" pitchFamily="18" charset="0"/>
              </a:rPr>
              <a:t>etc</a:t>
            </a:r>
            <a:r>
              <a:rPr lang="en-US" sz="2800" dirty="0">
                <a:latin typeface="Times New Roman" panose="02020603050405020304" pitchFamily="18" charset="0"/>
                <a:cs typeface="Times New Roman" panose="02020603050405020304" pitchFamily="18" charset="0"/>
              </a:rPr>
              <a:t>….)</a:t>
            </a:r>
          </a:p>
          <a:p>
            <a:r>
              <a:rPr lang="en-US" sz="2800" dirty="0">
                <a:latin typeface="Times New Roman" panose="02020603050405020304" pitchFamily="18" charset="0"/>
                <a:cs typeface="Times New Roman" panose="02020603050405020304" pitchFamily="18" charset="0"/>
              </a:rPr>
              <a:t>Motor and Motor driver :                                              INR 5500/-</a:t>
            </a:r>
          </a:p>
          <a:p>
            <a:r>
              <a:rPr lang="en-US" sz="2800" dirty="0">
                <a:latin typeface="Times New Roman" panose="02020603050405020304" pitchFamily="18" charset="0"/>
                <a:cs typeface="Times New Roman" panose="02020603050405020304" pitchFamily="18" charset="0"/>
              </a:rPr>
              <a:t>2 EMG sensors :                                                            INR 5500/-</a:t>
            </a:r>
          </a:p>
          <a:p>
            <a:r>
              <a:rPr lang="en-US" sz="2800" dirty="0">
                <a:latin typeface="Times New Roman" panose="02020603050405020304" pitchFamily="18" charset="0"/>
                <a:cs typeface="Times New Roman" panose="02020603050405020304" pitchFamily="18" charset="0"/>
              </a:rPr>
              <a:t>Miscellaneous Electronics :                                           INR 1000/-</a:t>
            </a:r>
          </a:p>
          <a:p>
            <a:pPr marL="0" indent="0">
              <a:buNone/>
            </a:pPr>
            <a:r>
              <a:rPr lang="en-US" sz="2800" dirty="0">
                <a:latin typeface="Times New Roman" panose="02020603050405020304" pitchFamily="18" charset="0"/>
                <a:cs typeface="Times New Roman" panose="02020603050405020304" pitchFamily="18" charset="0"/>
              </a:rPr>
              <a:t>(Arduino, buttons, vibrator motor, wires, </a:t>
            </a:r>
            <a:r>
              <a:rPr lang="en-US" sz="2800" dirty="0" err="1">
                <a:latin typeface="Times New Roman" panose="02020603050405020304" pitchFamily="18" charset="0"/>
                <a:cs typeface="Times New Roman" panose="02020603050405020304" pitchFamily="18" charset="0"/>
              </a:rPr>
              <a:t>etc</a:t>
            </a:r>
            <a:r>
              <a:rPr lang="en-US" sz="2800" dirty="0">
                <a:latin typeface="Times New Roman" panose="02020603050405020304" pitchFamily="18" charset="0"/>
                <a:cs typeface="Times New Roman" panose="02020603050405020304" pitchFamily="18" charset="0"/>
              </a:rPr>
              <a:t>…)</a:t>
            </a:r>
          </a:p>
          <a:p>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cs typeface="Times New Roman" panose="02020603050405020304" pitchFamily="18" charset="0"/>
              </a:rPr>
              <a:t> </a:t>
            </a:r>
          </a:p>
          <a:p>
            <a:pPr marL="0" indent="0">
              <a:buNone/>
            </a:pPr>
            <a:r>
              <a:rPr lang="en-US" sz="2800" dirty="0">
                <a:latin typeface="Times New Roman" panose="02020603050405020304" pitchFamily="18" charset="0"/>
                <a:cs typeface="Times New Roman" panose="02020603050405020304" pitchFamily="18" charset="0"/>
              </a:rPr>
              <a:t>TOTAL COST:                                                                 INR 14000/_</a:t>
            </a:r>
          </a:p>
          <a:p>
            <a:pPr marL="0" indent="0">
              <a:buNone/>
            </a:pPr>
            <a:r>
              <a:rPr lang="en-IN"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25644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4BBBB-E379-45DC-8620-CE6FD4D88A27}"/>
              </a:ext>
            </a:extLst>
          </p:cNvPr>
          <p:cNvSpPr>
            <a:spLocks noGrp="1"/>
          </p:cNvSpPr>
          <p:nvPr>
            <p:ph type="title"/>
          </p:nvPr>
        </p:nvSpPr>
        <p:spPr>
          <a:xfrm>
            <a:off x="477520" y="762000"/>
            <a:ext cx="11028679" cy="1295400"/>
          </a:xfrm>
        </p:spPr>
        <p:txBody>
          <a:bodyPr/>
          <a:lstStyle/>
          <a:p>
            <a:pPr algn="ctr"/>
            <a:r>
              <a:rPr lang="en-US" b="1" dirty="0">
                <a:solidFill>
                  <a:schemeClr val="accent6">
                    <a:lumMod val="75000"/>
                  </a:schemeClr>
                </a:solidFill>
                <a:latin typeface="Times New Roman" panose="02020603050405020304" pitchFamily="18" charset="0"/>
                <a:cs typeface="Times New Roman" panose="02020603050405020304" pitchFamily="18" charset="0"/>
              </a:rPr>
              <a:t>RESULT OF OUR</a:t>
            </a:r>
            <a:r>
              <a:rPr lang="en-US" b="1" dirty="0">
                <a:latin typeface="Times New Roman" panose="02020603050405020304" pitchFamily="18" charset="0"/>
                <a:cs typeface="Times New Roman" panose="02020603050405020304" pitchFamily="18" charset="0"/>
              </a:rPr>
              <a:t> </a:t>
            </a:r>
            <a:r>
              <a:rPr lang="en-US" b="1" dirty="0">
                <a:solidFill>
                  <a:schemeClr val="accent3"/>
                </a:solidFill>
                <a:latin typeface="Times New Roman" panose="02020603050405020304" pitchFamily="18" charset="0"/>
                <a:cs typeface="Times New Roman" panose="02020603050405020304" pitchFamily="18" charset="0"/>
              </a:rPr>
              <a:t>INN</a:t>
            </a:r>
            <a:r>
              <a:rPr lang="en-US" b="1" dirty="0">
                <a:solidFill>
                  <a:schemeClr val="accent2"/>
                </a:solidFill>
                <a:latin typeface="Times New Roman" panose="02020603050405020304" pitchFamily="18" charset="0"/>
                <a:cs typeface="Times New Roman" panose="02020603050405020304" pitchFamily="18" charset="0"/>
              </a:rPr>
              <a:t>OVA</a:t>
            </a:r>
            <a:r>
              <a:rPr lang="en-US" b="1" dirty="0">
                <a:solidFill>
                  <a:schemeClr val="accent4"/>
                </a:solidFill>
                <a:latin typeface="Times New Roman" panose="02020603050405020304" pitchFamily="18" charset="0"/>
                <a:cs typeface="Times New Roman" panose="02020603050405020304" pitchFamily="18" charset="0"/>
              </a:rPr>
              <a:t>TION</a:t>
            </a:r>
            <a:endParaRPr lang="en-IN" dirty="0">
              <a:solidFill>
                <a:schemeClr val="accent4"/>
              </a:solidFill>
            </a:endParaRPr>
          </a:p>
        </p:txBody>
      </p:sp>
      <p:sp>
        <p:nvSpPr>
          <p:cNvPr id="3" name="Text Placeholder 2">
            <a:extLst>
              <a:ext uri="{FF2B5EF4-FFF2-40B4-BE49-F238E27FC236}">
                <a16:creationId xmlns:a16="http://schemas.microsoft.com/office/drawing/2014/main" id="{05A3B0DE-6EFB-4A44-AC4D-7DB19505EC41}"/>
              </a:ext>
            </a:extLst>
          </p:cNvPr>
          <p:cNvSpPr>
            <a:spLocks noGrp="1"/>
          </p:cNvSpPr>
          <p:nvPr>
            <p:ph type="body" idx="1"/>
          </p:nvPr>
        </p:nvSpPr>
        <p:spPr>
          <a:xfrm>
            <a:off x="688618" y="2250440"/>
            <a:ext cx="3451582" cy="682765"/>
          </a:xfrm>
        </p:spPr>
        <p:txBody>
          <a:bodyPr/>
          <a:lstStyle/>
          <a:p>
            <a:r>
              <a:rPr lang="en-US" sz="2800" b="1" dirty="0">
                <a:solidFill>
                  <a:schemeClr val="accent3"/>
                </a:solidFill>
                <a:latin typeface="Times New Roman" panose="02020603050405020304" pitchFamily="18" charset="0"/>
                <a:cs typeface="Times New Roman" panose="02020603050405020304" pitchFamily="18" charset="0"/>
              </a:rPr>
              <a:t>Cost Factor</a:t>
            </a:r>
            <a:endParaRPr lang="en-IN" sz="2800" b="1" dirty="0">
              <a:solidFill>
                <a:schemeClr val="accent3"/>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BC68E5E-1711-46B6-AB5D-29A3D36F4864}"/>
              </a:ext>
            </a:extLst>
          </p:cNvPr>
          <p:cNvSpPr>
            <a:spLocks noGrp="1"/>
          </p:cNvSpPr>
          <p:nvPr>
            <p:ph type="body" sz="half" idx="18"/>
          </p:nvPr>
        </p:nvSpPr>
        <p:spPr>
          <a:xfrm>
            <a:off x="685800" y="3664724"/>
            <a:ext cx="3451582" cy="1344921"/>
          </a:xfrm>
        </p:spPr>
        <p:txBody>
          <a:bodyPr>
            <a:normAutofit lnSpcReduction="10000"/>
          </a:bodyPr>
          <a:lstStyle/>
          <a:p>
            <a:r>
              <a:rPr lang="en-US" sz="2400" dirty="0">
                <a:latin typeface="Times New Roman" panose="02020603050405020304" pitchFamily="18" charset="0"/>
                <a:ea typeface="Adobe Heiti Std R" panose="020B0400000000000000" pitchFamily="34" charset="-128"/>
                <a:cs typeface="Times New Roman" panose="02020603050405020304" pitchFamily="18" charset="0"/>
              </a:rPr>
              <a:t>Have cut down the cost and it is a one time investment for the complete recovery</a:t>
            </a:r>
            <a:endParaRPr lang="en-IN" sz="2400" dirty="0">
              <a:latin typeface="Times New Roman" panose="02020603050405020304" pitchFamily="18" charset="0"/>
              <a:ea typeface="Adobe Heiti Std R" panose="020B0400000000000000" pitchFamily="34" charset="-128"/>
              <a:cs typeface="Times New Roman" panose="02020603050405020304" pitchFamily="18" charset="0"/>
            </a:endParaRPr>
          </a:p>
        </p:txBody>
      </p:sp>
      <p:sp>
        <p:nvSpPr>
          <p:cNvPr id="6" name="Text Placeholder 5">
            <a:extLst>
              <a:ext uri="{FF2B5EF4-FFF2-40B4-BE49-F238E27FC236}">
                <a16:creationId xmlns:a16="http://schemas.microsoft.com/office/drawing/2014/main" id="{D268B87F-E663-4FC3-8BFE-F1BC030472B0}"/>
              </a:ext>
            </a:extLst>
          </p:cNvPr>
          <p:cNvSpPr>
            <a:spLocks noGrp="1"/>
          </p:cNvSpPr>
          <p:nvPr>
            <p:ph type="body" sz="quarter" idx="3"/>
          </p:nvPr>
        </p:nvSpPr>
        <p:spPr>
          <a:xfrm>
            <a:off x="4364104" y="2250440"/>
            <a:ext cx="3448935" cy="682765"/>
          </a:xfrm>
        </p:spPr>
        <p:txBody>
          <a:bodyPr/>
          <a:lstStyle/>
          <a:p>
            <a:r>
              <a:rPr lang="en-US" sz="2800" b="1" dirty="0">
                <a:solidFill>
                  <a:schemeClr val="accent2"/>
                </a:solidFill>
                <a:latin typeface="Times New Roman" panose="02020603050405020304" pitchFamily="18" charset="0"/>
                <a:cs typeface="Times New Roman" panose="02020603050405020304" pitchFamily="18" charset="0"/>
              </a:rPr>
              <a:t>Design Factor</a:t>
            </a:r>
            <a:endParaRPr lang="en-IN" sz="2800" b="1" dirty="0">
              <a:solidFill>
                <a:schemeClr val="accent2"/>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DFE5C7A-6A74-466C-B494-068AB58F86CB}"/>
              </a:ext>
            </a:extLst>
          </p:cNvPr>
          <p:cNvSpPr>
            <a:spLocks noGrp="1"/>
          </p:cNvSpPr>
          <p:nvPr>
            <p:ph type="body" sz="half" idx="19"/>
          </p:nvPr>
        </p:nvSpPr>
        <p:spPr>
          <a:xfrm>
            <a:off x="4364103" y="3664723"/>
            <a:ext cx="3448935" cy="1344921"/>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Have made a CPM with a new design based on minimum force on knee joint</a:t>
            </a:r>
            <a:endParaRPr lang="en-IN" sz="2400"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ED26FE8A-C023-486A-A6FB-D2C591260C75}"/>
              </a:ext>
            </a:extLst>
          </p:cNvPr>
          <p:cNvSpPr>
            <a:spLocks noGrp="1"/>
          </p:cNvSpPr>
          <p:nvPr>
            <p:ph type="body" sz="quarter" idx="13"/>
          </p:nvPr>
        </p:nvSpPr>
        <p:spPr>
          <a:xfrm>
            <a:off x="8049731" y="2250439"/>
            <a:ext cx="3456469" cy="682765"/>
          </a:xfrm>
        </p:spPr>
        <p:txBody>
          <a:bodyPr/>
          <a:lstStyle/>
          <a:p>
            <a:r>
              <a:rPr lang="en-US" sz="2800" b="1" dirty="0">
                <a:solidFill>
                  <a:srgbClr val="92D050"/>
                </a:solidFill>
                <a:latin typeface="Times New Roman" panose="02020603050405020304" pitchFamily="18" charset="0"/>
                <a:cs typeface="Times New Roman" panose="02020603050405020304" pitchFamily="18" charset="0"/>
              </a:rPr>
              <a:t>Application Factor</a:t>
            </a:r>
            <a:endParaRPr lang="en-IN" sz="2800" b="1" dirty="0">
              <a:solidFill>
                <a:srgbClr val="92D050"/>
              </a:solidFill>
              <a:latin typeface="Times New Roman" panose="02020603050405020304" pitchFamily="18" charset="0"/>
              <a:cs typeface="Times New Roman" panose="02020603050405020304" pitchFamily="18" charset="0"/>
            </a:endParaRPr>
          </a:p>
        </p:txBody>
      </p:sp>
      <p:sp>
        <p:nvSpPr>
          <p:cNvPr id="11" name="Text Placeholder 10">
            <a:extLst>
              <a:ext uri="{FF2B5EF4-FFF2-40B4-BE49-F238E27FC236}">
                <a16:creationId xmlns:a16="http://schemas.microsoft.com/office/drawing/2014/main" id="{2FA242A5-4E30-43F1-9394-CEF0E39656D1}"/>
              </a:ext>
            </a:extLst>
          </p:cNvPr>
          <p:cNvSpPr>
            <a:spLocks noGrp="1"/>
          </p:cNvSpPr>
          <p:nvPr>
            <p:ph type="body" sz="half" idx="20"/>
          </p:nvPr>
        </p:nvSpPr>
        <p:spPr>
          <a:xfrm>
            <a:off x="8293571" y="3664722"/>
            <a:ext cx="3452445" cy="1882638"/>
          </a:xfrm>
        </p:spPr>
        <p:txBody>
          <a:bodyPr>
            <a:noAutofit/>
          </a:bodyPr>
          <a:lstStyle/>
          <a:p>
            <a:r>
              <a:rPr lang="en-US" sz="2400" dirty="0">
                <a:latin typeface="Times New Roman" panose="02020603050405020304" pitchFamily="18" charset="0"/>
                <a:cs typeface="Times New Roman" panose="02020603050405020304" pitchFamily="18" charset="0"/>
              </a:rPr>
              <a:t>Have made a Bi-functional device with add-ons making the recovery period better for the users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6154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C95A-3CA7-4E18-BB1C-743E505CD9C2}"/>
              </a:ext>
            </a:extLst>
          </p:cNvPr>
          <p:cNvSpPr>
            <a:spLocks noGrp="1"/>
          </p:cNvSpPr>
          <p:nvPr>
            <p:ph type="title"/>
          </p:nvPr>
        </p:nvSpPr>
        <p:spPr/>
        <p:txBody>
          <a:bodyPr>
            <a:normAutofit/>
          </a:bodyPr>
          <a:lstStyle/>
          <a:p>
            <a:r>
              <a:rPr lang="en-US" sz="5400" b="1" dirty="0">
                <a:latin typeface="Times New Roman" panose="02020603050405020304" pitchFamily="18" charset="0"/>
                <a:cs typeface="Times New Roman" panose="02020603050405020304" pitchFamily="18" charset="0"/>
              </a:rPr>
              <a:t>What’s next ?</a:t>
            </a:r>
            <a:endParaRPr lang="en-IN" sz="5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42D2612-2E8D-4EFD-B917-6C44CF3E1726}"/>
              </a:ext>
            </a:extLst>
          </p:cNvPr>
          <p:cNvSpPr>
            <a:spLocks noGrp="1"/>
          </p:cNvSpPr>
          <p:nvPr>
            <p:ph idx="1"/>
          </p:nvPr>
        </p:nvSpPr>
        <p:spPr/>
        <p:txBody>
          <a:bodyPr>
            <a:normAutofit/>
          </a:bodyPr>
          <a:lstStyle/>
          <a:p>
            <a:r>
              <a:rPr lang="en-US" sz="2800" dirty="0">
                <a:latin typeface="Times New Roman" panose="02020603050405020304" pitchFamily="18" charset="0"/>
                <a:ea typeface="Adobe Heiti Std R" panose="020B0400000000000000" pitchFamily="34" charset="-128"/>
                <a:cs typeface="Times New Roman" panose="02020603050405020304" pitchFamily="18" charset="0"/>
              </a:rPr>
              <a:t>We are planning to introduce the concept on Machine Learning (ML), to estimate the accurate threshold value of the EMG sensors to detect the intent of the patient to move his legs.</a:t>
            </a:r>
          </a:p>
          <a:p>
            <a:r>
              <a:rPr lang="en-US" sz="2800" dirty="0">
                <a:latin typeface="Times New Roman" panose="02020603050405020304" pitchFamily="18" charset="0"/>
                <a:ea typeface="Adobe Heiti Std R" panose="020B0400000000000000" pitchFamily="34" charset="-128"/>
                <a:cs typeface="Times New Roman" panose="02020603050405020304" pitchFamily="18" charset="0"/>
              </a:rPr>
              <a:t>Improvising the game in terms of graphics, number of levels, difficulty and inclusion of moving obstacles.</a:t>
            </a:r>
          </a:p>
          <a:p>
            <a:r>
              <a:rPr lang="en-US" sz="2800" dirty="0">
                <a:latin typeface="Times New Roman" panose="02020603050405020304" pitchFamily="18" charset="0"/>
                <a:ea typeface="Adobe Heiti Std R" panose="020B0400000000000000" pitchFamily="34" charset="-128"/>
                <a:cs typeface="Times New Roman" panose="02020603050405020304" pitchFamily="18" charset="0"/>
              </a:rPr>
              <a:t>Integrating stage 1 and stage 2 together.</a:t>
            </a:r>
          </a:p>
          <a:p>
            <a:r>
              <a:rPr lang="en-US" sz="2800" dirty="0">
                <a:latin typeface="Times New Roman" panose="02020603050405020304" pitchFamily="18" charset="0"/>
                <a:ea typeface="Adobe Heiti Std R" panose="020B0400000000000000" pitchFamily="34" charset="-128"/>
                <a:cs typeface="Times New Roman" panose="02020603050405020304" pitchFamily="18" charset="0"/>
              </a:rPr>
              <a:t>Testing the device and correcting the errors.</a:t>
            </a:r>
          </a:p>
          <a:p>
            <a:endParaRPr lang="en-US" sz="2800" dirty="0">
              <a:latin typeface="Times New Roman" panose="02020603050405020304" pitchFamily="18" charset="0"/>
              <a:ea typeface="Adobe Heiti Std R" panose="020B0400000000000000" pitchFamily="34" charset="-128"/>
              <a:cs typeface="Times New Roman" panose="02020603050405020304" pitchFamily="18" charset="0"/>
            </a:endParaRPr>
          </a:p>
          <a:p>
            <a:endParaRPr lang="en-IN" sz="2800" dirty="0">
              <a:latin typeface="Times New Roman" panose="02020603050405020304" pitchFamily="18" charset="0"/>
              <a:ea typeface="Adobe Heiti Std R"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1835762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CA66-7468-4D03-AE27-92EAAA7A25AE}"/>
              </a:ext>
            </a:extLst>
          </p:cNvPr>
          <p:cNvSpPr>
            <a:spLocks noGrp="1"/>
          </p:cNvSpPr>
          <p:nvPr>
            <p:ph type="title"/>
          </p:nvPr>
        </p:nvSpPr>
        <p:spPr/>
        <p:txBody>
          <a:bodyPr>
            <a:normAutofit/>
          </a:bodyPr>
          <a:lstStyle/>
          <a:p>
            <a:r>
              <a:rPr lang="en-US" sz="8000" b="1" dirty="0">
                <a:latin typeface="Times New Roman" panose="02020603050405020304" pitchFamily="18" charset="0"/>
                <a:cs typeface="Times New Roman" panose="02020603050405020304" pitchFamily="18" charset="0"/>
              </a:rPr>
              <a:t>aim</a:t>
            </a:r>
            <a:endParaRPr lang="en-IN" sz="8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17DB28A-3413-476A-9BDF-7A76CC2B6905}"/>
              </a:ext>
            </a:extLst>
          </p:cNvPr>
          <p:cNvSpPr>
            <a:spLocks noGrp="1"/>
          </p:cNvSpPr>
          <p:nvPr>
            <p:ph idx="1"/>
          </p:nvPr>
        </p:nvSpPr>
        <p:spPr/>
        <p:txBody>
          <a:bodyPr/>
          <a:lstStyle/>
          <a:p>
            <a:r>
              <a:rPr lang="en-US" sz="5400" dirty="0">
                <a:latin typeface="Times New Roman" panose="02020603050405020304" pitchFamily="18" charset="0"/>
                <a:cs typeface="Times New Roman" panose="02020603050405020304" pitchFamily="18" charset="0"/>
              </a:rPr>
              <a:t>MARKO is a </a:t>
            </a:r>
            <a:r>
              <a:rPr lang="en-US" sz="5400" dirty="0">
                <a:solidFill>
                  <a:srgbClr val="FFFF00"/>
                </a:solidFill>
                <a:latin typeface="Times New Roman" panose="02020603050405020304" pitchFamily="18" charset="0"/>
                <a:cs typeface="Times New Roman" panose="02020603050405020304" pitchFamily="18" charset="0"/>
              </a:rPr>
              <a:t>continuous passive motion(CPM) </a:t>
            </a:r>
            <a:r>
              <a:rPr lang="en-US" sz="5400" dirty="0">
                <a:latin typeface="Times New Roman" panose="02020603050405020304" pitchFamily="18" charset="0"/>
                <a:cs typeface="Times New Roman" panose="02020603050405020304" pitchFamily="18" charset="0"/>
              </a:rPr>
              <a:t>machine aimed at providing a cheap and affordable solution for patients suffering from knee </a:t>
            </a:r>
            <a:r>
              <a:rPr lang="en-US" sz="5400" dirty="0" err="1">
                <a:latin typeface="Times New Roman" panose="02020603050405020304" pitchFamily="18" charset="0"/>
                <a:cs typeface="Times New Roman" panose="02020603050405020304" pitchFamily="18" charset="0"/>
              </a:rPr>
              <a:t>osteoarthiritis</a:t>
            </a:r>
            <a:r>
              <a:rPr lang="en-US" dirty="0"/>
              <a:t>.</a:t>
            </a:r>
            <a:endParaRPr lang="en-IN" dirty="0"/>
          </a:p>
        </p:txBody>
      </p:sp>
    </p:spTree>
    <p:extLst>
      <p:ext uri="{BB962C8B-B14F-4D97-AF65-F5344CB8AC3E}">
        <p14:creationId xmlns:p14="http://schemas.microsoft.com/office/powerpoint/2010/main" val="485303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CF3BE-B1B6-4BCB-9E9B-CFBB8BE0CE03}"/>
              </a:ext>
            </a:extLst>
          </p:cNvPr>
          <p:cNvSpPr>
            <a:spLocks noGrp="1"/>
          </p:cNvSpPr>
          <p:nvPr>
            <p:ph type="title"/>
          </p:nvPr>
        </p:nvSpPr>
        <p:spPr>
          <a:xfrm>
            <a:off x="528320" y="764373"/>
            <a:ext cx="10977880" cy="1293028"/>
          </a:xfrm>
        </p:spPr>
        <p:txBody>
          <a:bodyPr>
            <a:normAutofit fontScale="90000"/>
          </a:bodyPr>
          <a:lstStyle/>
          <a:p>
            <a:pPr algn="ctr"/>
            <a:r>
              <a:rPr lang="en-US" sz="5400" b="1" dirty="0">
                <a:latin typeface="Times New Roman" panose="02020603050405020304" pitchFamily="18" charset="0"/>
                <a:cs typeface="Times New Roman" panose="02020603050405020304" pitchFamily="18" charset="0"/>
              </a:rPr>
              <a:t>Existing </a:t>
            </a:r>
            <a:r>
              <a:rPr lang="en-US" sz="5400" b="1" dirty="0" err="1">
                <a:latin typeface="Times New Roman" panose="02020603050405020304" pitchFamily="18" charset="0"/>
                <a:cs typeface="Times New Roman" panose="02020603050405020304" pitchFamily="18" charset="0"/>
              </a:rPr>
              <a:t>cpm</a:t>
            </a:r>
            <a:r>
              <a:rPr lang="en-US" sz="5400" b="1" dirty="0">
                <a:latin typeface="Times New Roman" panose="02020603050405020304" pitchFamily="18" charset="0"/>
                <a:cs typeface="Times New Roman" panose="02020603050405020304" pitchFamily="18" charset="0"/>
              </a:rPr>
              <a:t> machine in use</a:t>
            </a:r>
            <a:endParaRPr lang="en-IN" sz="5400" b="1" dirty="0">
              <a:latin typeface="Times New Roman" panose="02020603050405020304" pitchFamily="18" charset="0"/>
              <a:cs typeface="Times New Roman" panose="02020603050405020304" pitchFamily="18" charset="0"/>
            </a:endParaRPr>
          </a:p>
        </p:txBody>
      </p:sp>
      <p:pic>
        <p:nvPicPr>
          <p:cNvPr id="3" name="cpm in use">
            <a:hlinkClick r:id="" action="ppaction://media"/>
            <a:extLst>
              <a:ext uri="{FF2B5EF4-FFF2-40B4-BE49-F238E27FC236}">
                <a16:creationId xmlns:a16="http://schemas.microsoft.com/office/drawing/2014/main" id="{6898D920-8B68-4FF9-B5C8-F44F5E6D97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039" y="1941473"/>
            <a:ext cx="8037195" cy="4520922"/>
          </a:xfrm>
          <a:prstGeom prst="rect">
            <a:avLst/>
          </a:prstGeom>
        </p:spPr>
      </p:pic>
    </p:spTree>
    <p:extLst>
      <p:ext uri="{BB962C8B-B14F-4D97-AF65-F5344CB8AC3E}">
        <p14:creationId xmlns:p14="http://schemas.microsoft.com/office/powerpoint/2010/main" val="3132257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BE2EFD-426D-4A06-87F4-EFFC4953386A}"/>
              </a:ext>
            </a:extLst>
          </p:cNvPr>
          <p:cNvSpPr>
            <a:spLocks noGrp="1"/>
          </p:cNvSpPr>
          <p:nvPr>
            <p:ph idx="1"/>
          </p:nvPr>
        </p:nvSpPr>
        <p:spPr>
          <a:xfrm>
            <a:off x="685800" y="541538"/>
            <a:ext cx="10820400" cy="5965794"/>
          </a:xfrm>
        </p:spPr>
        <p:txBody>
          <a:bodyPr>
            <a:noAutofit/>
          </a:bodyPr>
          <a:lstStyle/>
          <a:p>
            <a:pPr marL="0" indent="0">
              <a:buNone/>
            </a:pPr>
            <a:r>
              <a:rPr lang="en-US" sz="3200" dirty="0">
                <a:solidFill>
                  <a:schemeClr val="bg1"/>
                </a:solidFill>
                <a:latin typeface="Times New Roman" panose="02020603050405020304" pitchFamily="18" charset="0"/>
                <a:cs typeface="Times New Roman" panose="02020603050405020304" pitchFamily="18" charset="0"/>
              </a:rPr>
              <a:t>MARKO</a:t>
            </a:r>
            <a:r>
              <a:rPr lang="en-US" sz="3200" dirty="0">
                <a:latin typeface="Times New Roman" panose="02020603050405020304" pitchFamily="18" charset="0"/>
                <a:cs typeface="Times New Roman" panose="02020603050405020304" pitchFamily="18" charset="0"/>
              </a:rPr>
              <a:t> – One of a kind robotic therapeutic tool (CPM) which aims to:</a:t>
            </a:r>
          </a:p>
          <a:p>
            <a:r>
              <a:rPr lang="en-US" sz="3200" dirty="0">
                <a:latin typeface="Times New Roman" panose="02020603050405020304" pitchFamily="18" charset="0"/>
                <a:cs typeface="Times New Roman" panose="02020603050405020304" pitchFamily="18" charset="0"/>
              </a:rPr>
              <a:t>Bridges the gap between </a:t>
            </a:r>
            <a:r>
              <a:rPr lang="en-US" sz="3200" b="1" i="1" dirty="0">
                <a:solidFill>
                  <a:srgbClr val="FFFF00"/>
                </a:solidFill>
                <a:latin typeface="Times New Roman" panose="02020603050405020304" pitchFamily="18" charset="0"/>
                <a:cs typeface="Times New Roman" panose="02020603050405020304" pitchFamily="18" charset="0"/>
              </a:rPr>
              <a:t>therapy</a:t>
            </a:r>
            <a:r>
              <a:rPr lang="en-US" sz="3200" dirty="0">
                <a:latin typeface="Times New Roman" panose="02020603050405020304" pitchFamily="18" charset="0"/>
                <a:cs typeface="Times New Roman" panose="02020603050405020304" pitchFamily="18" charset="0"/>
              </a:rPr>
              <a:t> </a:t>
            </a:r>
            <a:r>
              <a:rPr lang="en-US" sz="3200" b="1" i="1" dirty="0">
                <a:solidFill>
                  <a:srgbClr val="FFFF00"/>
                </a:solidFill>
                <a:latin typeface="Times New Roman" panose="02020603050405020304" pitchFamily="18" charset="0"/>
                <a:cs typeface="Times New Roman" panose="02020603050405020304" pitchFamily="18" charset="0"/>
              </a:rPr>
              <a:t>(stage 1) </a:t>
            </a:r>
            <a:r>
              <a:rPr lang="en-US" sz="3200" dirty="0">
                <a:latin typeface="Times New Roman" panose="02020603050405020304" pitchFamily="18" charset="0"/>
                <a:cs typeface="Times New Roman" panose="02020603050405020304" pitchFamily="18" charset="0"/>
              </a:rPr>
              <a:t>and </a:t>
            </a:r>
            <a:r>
              <a:rPr lang="en-US" sz="3200" b="1" i="1" dirty="0">
                <a:solidFill>
                  <a:srgbClr val="FFFF00"/>
                </a:solidFill>
                <a:latin typeface="Times New Roman" panose="02020603050405020304" pitchFamily="18" charset="0"/>
                <a:cs typeface="Times New Roman" panose="02020603050405020304" pitchFamily="18" charset="0"/>
              </a:rPr>
              <a:t>training (stage 2 )</a:t>
            </a:r>
            <a:r>
              <a:rPr lang="en-US" sz="3200" b="1" i="1"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Cuts down the </a:t>
            </a:r>
            <a:r>
              <a:rPr lang="en-US" sz="3200" b="1" i="1" dirty="0">
                <a:solidFill>
                  <a:srgbClr val="FFFF00"/>
                </a:solidFill>
                <a:latin typeface="Times New Roman" panose="02020603050405020304" pitchFamily="18" charset="0"/>
                <a:cs typeface="Times New Roman" panose="02020603050405020304" pitchFamily="18" charset="0"/>
              </a:rPr>
              <a:t>lengthy</a:t>
            </a:r>
            <a:r>
              <a:rPr lang="en-US" sz="3200" dirty="0">
                <a:latin typeface="Times New Roman" panose="02020603050405020304" pitchFamily="18" charset="0"/>
                <a:cs typeface="Times New Roman" panose="02020603050405020304" pitchFamily="18" charset="0"/>
              </a:rPr>
              <a:t> </a:t>
            </a:r>
            <a:r>
              <a:rPr lang="en-US" sz="3200" b="1" i="1" dirty="0">
                <a:solidFill>
                  <a:srgbClr val="FFFF00"/>
                </a:solidFill>
                <a:latin typeface="Times New Roman" panose="02020603050405020304" pitchFamily="18" charset="0"/>
                <a:cs typeface="Times New Roman" panose="02020603050405020304" pitchFamily="18" charset="0"/>
              </a:rPr>
              <a:t>recovery</a:t>
            </a:r>
            <a:r>
              <a:rPr lang="en-US" sz="3200" dirty="0">
                <a:latin typeface="Times New Roman" panose="02020603050405020304" pitchFamily="18" charset="0"/>
                <a:cs typeface="Times New Roman" panose="02020603050405020304" pitchFamily="18" charset="0"/>
              </a:rPr>
              <a:t> process and </a:t>
            </a:r>
            <a:r>
              <a:rPr lang="en-US" sz="3200" b="1" i="1" dirty="0">
                <a:solidFill>
                  <a:srgbClr val="FFFF00"/>
                </a:solidFill>
                <a:latin typeface="Times New Roman" panose="02020603050405020304" pitchFamily="18" charset="0"/>
                <a:cs typeface="Times New Roman" panose="02020603050405020304" pitchFamily="18" charset="0"/>
              </a:rPr>
              <a:t>huge</a:t>
            </a:r>
            <a:r>
              <a:rPr lang="en-US" sz="3200" dirty="0">
                <a:latin typeface="Times New Roman" panose="02020603050405020304" pitchFamily="18" charset="0"/>
                <a:cs typeface="Times New Roman" panose="02020603050405020304" pitchFamily="18" charset="0"/>
              </a:rPr>
              <a:t> </a:t>
            </a:r>
            <a:r>
              <a:rPr lang="en-US" sz="3200" b="1" i="1" dirty="0">
                <a:solidFill>
                  <a:srgbClr val="FFFF00"/>
                </a:solidFill>
                <a:latin typeface="Times New Roman" panose="02020603050405020304" pitchFamily="18" charset="0"/>
                <a:cs typeface="Times New Roman" panose="02020603050405020304" pitchFamily="18" charset="0"/>
              </a:rPr>
              <a:t>expenditure</a:t>
            </a:r>
            <a:r>
              <a:rPr lang="en-US" sz="3200" dirty="0">
                <a:latin typeface="Times New Roman" panose="02020603050405020304" pitchFamily="18" charset="0"/>
                <a:cs typeface="Times New Roman" panose="02020603050405020304" pitchFamily="18" charset="0"/>
              </a:rPr>
              <a:t> involved in frequent consultations.</a:t>
            </a:r>
          </a:p>
          <a:p>
            <a:r>
              <a:rPr lang="en-US" sz="3200" dirty="0">
                <a:latin typeface="Times New Roman" panose="02020603050405020304" pitchFamily="18" charset="0"/>
                <a:cs typeface="Times New Roman" panose="02020603050405020304" pitchFamily="18" charset="0"/>
              </a:rPr>
              <a:t>Be an </a:t>
            </a:r>
            <a:r>
              <a:rPr lang="en-US" sz="3200" b="1" i="1" dirty="0">
                <a:solidFill>
                  <a:srgbClr val="FFFF00"/>
                </a:solidFill>
                <a:latin typeface="Times New Roman" panose="02020603050405020304" pitchFamily="18" charset="0"/>
                <a:cs typeface="Times New Roman" panose="02020603050405020304" pitchFamily="18" charset="0"/>
              </a:rPr>
              <a:t>one time investment</a:t>
            </a:r>
            <a:r>
              <a:rPr lang="en-US" sz="3200" dirty="0">
                <a:latin typeface="Times New Roman" panose="02020603050405020304" pitchFamily="18" charset="0"/>
                <a:cs typeface="Times New Roman" panose="02020603050405020304" pitchFamily="18" charset="0"/>
              </a:rPr>
              <a:t>.</a:t>
            </a:r>
          </a:p>
          <a:p>
            <a:r>
              <a:rPr lang="en-US" sz="3200" dirty="0">
                <a:latin typeface="Times New Roman" panose="02020603050405020304" pitchFamily="18" charset="0"/>
                <a:cs typeface="Times New Roman" panose="02020603050405020304" pitchFamily="18" charset="0"/>
              </a:rPr>
              <a:t>Makes the recovery process </a:t>
            </a:r>
            <a:r>
              <a:rPr lang="en-US" sz="3200" b="1" i="1" dirty="0">
                <a:solidFill>
                  <a:srgbClr val="FFFF00"/>
                </a:solidFill>
                <a:latin typeface="Times New Roman" panose="02020603050405020304" pitchFamily="18" charset="0"/>
                <a:cs typeface="Times New Roman" panose="02020603050405020304" pitchFamily="18" charset="0"/>
              </a:rPr>
              <a:t>motivating</a:t>
            </a:r>
            <a:r>
              <a:rPr lang="en-US" sz="3200" dirty="0">
                <a:latin typeface="Times New Roman" panose="02020603050405020304" pitchFamily="18" charset="0"/>
                <a:cs typeface="Times New Roman" panose="02020603050405020304" pitchFamily="18" charset="0"/>
              </a:rPr>
              <a:t> and </a:t>
            </a:r>
            <a:r>
              <a:rPr lang="en-US" sz="3200" b="1" i="1" dirty="0">
                <a:solidFill>
                  <a:srgbClr val="FFFF00"/>
                </a:solidFill>
                <a:latin typeface="Times New Roman" panose="02020603050405020304" pitchFamily="18" charset="0"/>
                <a:cs typeface="Times New Roman" panose="02020603050405020304" pitchFamily="18" charset="0"/>
              </a:rPr>
              <a:t>interesting</a:t>
            </a:r>
            <a:r>
              <a:rPr lang="en-US" sz="3200" dirty="0">
                <a:latin typeface="Times New Roman" panose="02020603050405020304" pitchFamily="18" charset="0"/>
                <a:cs typeface="Times New Roman" panose="02020603050405020304" pitchFamily="18" charset="0"/>
              </a:rPr>
              <a:t>.</a:t>
            </a:r>
          </a:p>
          <a:p>
            <a:r>
              <a:rPr lang="en-US" sz="3200" dirty="0">
                <a:latin typeface="Times New Roman" panose="02020603050405020304" pitchFamily="18" charset="0"/>
                <a:cs typeface="Times New Roman" panose="02020603050405020304" pitchFamily="18" charset="0"/>
              </a:rPr>
              <a:t>Easier to use (even in case of bedridden patients).</a:t>
            </a:r>
          </a:p>
          <a:p>
            <a:pPr marL="0" indent="0">
              <a:buNone/>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139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235C-7563-4FE1-A32B-910ED54E72B2}"/>
              </a:ext>
            </a:extLst>
          </p:cNvPr>
          <p:cNvSpPr>
            <a:spLocks noGrp="1"/>
          </p:cNvSpPr>
          <p:nvPr>
            <p:ph type="title"/>
          </p:nvPr>
        </p:nvSpPr>
        <p:spPr>
          <a:xfrm>
            <a:off x="2895600" y="307911"/>
            <a:ext cx="8610600" cy="765110"/>
          </a:xfrm>
        </p:spPr>
        <p:txBody>
          <a:bodyPr>
            <a:normAutofit/>
          </a:bodyPr>
          <a:lstStyle/>
          <a:p>
            <a:r>
              <a:rPr lang="en-US" b="1" dirty="0">
                <a:latin typeface="Times New Roman" panose="02020603050405020304" pitchFamily="18" charset="0"/>
                <a:cs typeface="Times New Roman" panose="02020603050405020304" pitchFamily="18" charset="0"/>
              </a:rPr>
              <a:t>Block diagram</a:t>
            </a:r>
            <a:endParaRPr lang="en-IN" b="1" dirty="0">
              <a:latin typeface="Times New Roman" panose="02020603050405020304" pitchFamily="18" charset="0"/>
              <a:cs typeface="Times New Roman" panose="02020603050405020304" pitchFamily="18" charset="0"/>
            </a:endParaRPr>
          </a:p>
        </p:txBody>
      </p:sp>
      <p:pic>
        <p:nvPicPr>
          <p:cNvPr id="9" name="Content Placeholder 8" descr="A screenshot of a cell phone&#10;&#10;Description automatically generated">
            <a:extLst>
              <a:ext uri="{FF2B5EF4-FFF2-40B4-BE49-F238E27FC236}">
                <a16:creationId xmlns:a16="http://schemas.microsoft.com/office/drawing/2014/main" id="{5CD595D1-3E0C-41BE-8B94-37EA6A400A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67" y="1212980"/>
            <a:ext cx="11887201" cy="5337110"/>
          </a:xfrm>
        </p:spPr>
      </p:pic>
    </p:spTree>
    <p:extLst>
      <p:ext uri="{BB962C8B-B14F-4D97-AF65-F5344CB8AC3E}">
        <p14:creationId xmlns:p14="http://schemas.microsoft.com/office/powerpoint/2010/main" val="323202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B5DAF7-A9A2-47BA-9470-0356BAD23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928" y="443883"/>
            <a:ext cx="7022237" cy="6072328"/>
          </a:xfrm>
          <a:prstGeom prst="rect">
            <a:avLst/>
          </a:prstGeom>
        </p:spPr>
      </p:pic>
    </p:spTree>
    <p:extLst>
      <p:ext uri="{BB962C8B-B14F-4D97-AF65-F5344CB8AC3E}">
        <p14:creationId xmlns:p14="http://schemas.microsoft.com/office/powerpoint/2010/main" val="3263229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237CF-9F6C-402A-A1C4-030204452E21}"/>
              </a:ext>
            </a:extLst>
          </p:cNvPr>
          <p:cNvSpPr>
            <a:spLocks noGrp="1"/>
          </p:cNvSpPr>
          <p:nvPr>
            <p:ph type="title"/>
          </p:nvPr>
        </p:nvSpPr>
        <p:spPr>
          <a:xfrm>
            <a:off x="2895600" y="764373"/>
            <a:ext cx="8610600" cy="1293028"/>
          </a:xfrm>
        </p:spPr>
        <p:txBody>
          <a:bodyPr>
            <a:normAutofit/>
          </a:bodyPr>
          <a:lstStyle/>
          <a:p>
            <a:r>
              <a:rPr lang="en-US" sz="7200" b="1" dirty="0">
                <a:latin typeface="Times New Roman" panose="02020603050405020304" pitchFamily="18" charset="0"/>
                <a:cs typeface="Times New Roman" panose="02020603050405020304" pitchFamily="18" charset="0"/>
              </a:rPr>
              <a:t>PROGRESS</a:t>
            </a:r>
            <a:endParaRPr lang="en-IN" sz="7200" b="1"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A680BF11-4FCF-4E82-9602-0185B7C8818D}"/>
              </a:ext>
            </a:extLst>
          </p:cNvPr>
          <p:cNvGraphicFramePr>
            <a:graphicFrameLocks noGrp="1"/>
          </p:cNvGraphicFramePr>
          <p:nvPr>
            <p:ph idx="1"/>
            <p:extLst>
              <p:ext uri="{D42A27DB-BD31-4B8C-83A1-F6EECF244321}">
                <p14:modId xmlns:p14="http://schemas.microsoft.com/office/powerpoint/2010/main" val="43149814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3828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FF83-1886-4881-8DF9-50936FB0EC89}"/>
              </a:ext>
            </a:extLst>
          </p:cNvPr>
          <p:cNvSpPr>
            <a:spLocks noGrp="1"/>
          </p:cNvSpPr>
          <p:nvPr>
            <p:ph type="title"/>
          </p:nvPr>
        </p:nvSpPr>
        <p:spPr>
          <a:xfrm>
            <a:off x="2895600" y="130629"/>
            <a:ext cx="8610600" cy="821093"/>
          </a:xfrm>
        </p:spPr>
        <p:txBody>
          <a:bodyPr>
            <a:normAutofit fontScale="90000"/>
          </a:bodyPr>
          <a:lstStyle/>
          <a:p>
            <a:r>
              <a:rPr lang="en-US" b="1" dirty="0">
                <a:solidFill>
                  <a:schemeClr val="accent6">
                    <a:lumMod val="50000"/>
                  </a:schemeClr>
                </a:solidFill>
                <a:latin typeface="Times New Roman" panose="02020603050405020304" pitchFamily="18" charset="0"/>
                <a:cs typeface="Times New Roman" panose="02020603050405020304" pitchFamily="18" charset="0"/>
              </a:rPr>
              <a:t>MECHANICS </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Solidworks</a:t>
            </a:r>
            <a:r>
              <a:rPr lang="en-US" b="1" dirty="0">
                <a:latin typeface="Times New Roman" panose="02020603050405020304" pitchFamily="18" charset="0"/>
                <a:cs typeface="Times New Roman" panose="02020603050405020304" pitchFamily="18" charset="0"/>
              </a:rPr>
              <a:t> DESIGN</a:t>
            </a:r>
            <a:endParaRPr lang="en-IN" b="1" dirty="0">
              <a:latin typeface="Times New Roman" panose="02020603050405020304" pitchFamily="18" charset="0"/>
              <a:cs typeface="Times New Roman" panose="02020603050405020304" pitchFamily="18" charset="0"/>
            </a:endParaRPr>
          </a:p>
        </p:txBody>
      </p:sp>
      <p:pic>
        <p:nvPicPr>
          <p:cNvPr id="4" name="WhatsApp Video 2020-02-06 at 12.31.53 AM">
            <a:hlinkClick r:id="" action="ppaction://media"/>
            <a:extLst>
              <a:ext uri="{FF2B5EF4-FFF2-40B4-BE49-F238E27FC236}">
                <a16:creationId xmlns:a16="http://schemas.microsoft.com/office/drawing/2014/main" id="{32384BB6-BD86-4BB5-A6F7-FDD7D5FA62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4604" y="951722"/>
            <a:ext cx="11635274" cy="5421085"/>
          </a:xfrm>
        </p:spPr>
      </p:pic>
    </p:spTree>
    <p:extLst>
      <p:ext uri="{BB962C8B-B14F-4D97-AF65-F5344CB8AC3E}">
        <p14:creationId xmlns:p14="http://schemas.microsoft.com/office/powerpoint/2010/main" val="4290777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B16B-34EC-4C7C-B196-54D3329D07EE}"/>
              </a:ext>
            </a:extLst>
          </p:cNvPr>
          <p:cNvSpPr>
            <a:spLocks noGrp="1"/>
          </p:cNvSpPr>
          <p:nvPr>
            <p:ph type="title"/>
          </p:nvPr>
        </p:nvSpPr>
        <p:spPr>
          <a:xfrm>
            <a:off x="443883" y="466532"/>
            <a:ext cx="11062317" cy="1073020"/>
          </a:xfrm>
        </p:spPr>
        <p:txBody>
          <a:bodyPr>
            <a:normAutofit/>
          </a:bodyPr>
          <a:lstStyle/>
          <a:p>
            <a:r>
              <a:rPr lang="en-US" sz="5400" b="1" dirty="0">
                <a:latin typeface="Times New Roman" panose="02020603050405020304" pitchFamily="18" charset="0"/>
                <a:cs typeface="Times New Roman" panose="02020603050405020304" pitchFamily="18" charset="0"/>
              </a:rPr>
              <a:t>	Real TIME EXPLANATION </a:t>
            </a:r>
            <a:endParaRPr lang="en-IN" sz="5400" b="1" dirty="0">
              <a:latin typeface="Times New Roman" panose="02020603050405020304" pitchFamily="18" charset="0"/>
              <a:cs typeface="Times New Roman" panose="02020603050405020304" pitchFamily="18" charset="0"/>
            </a:endParaRPr>
          </a:p>
        </p:txBody>
      </p:sp>
      <p:pic>
        <p:nvPicPr>
          <p:cNvPr id="4" name="GN 2020-02-05 at 8.10.34 PM">
            <a:hlinkClick r:id="" action="ppaction://media"/>
            <a:extLst>
              <a:ext uri="{FF2B5EF4-FFF2-40B4-BE49-F238E27FC236}">
                <a16:creationId xmlns:a16="http://schemas.microsoft.com/office/drawing/2014/main" id="{11E053F1-3EC8-4CB2-8F7B-979BE624C6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4441" y="1698170"/>
            <a:ext cx="10431624" cy="4758613"/>
          </a:xfrm>
        </p:spPr>
      </p:pic>
    </p:spTree>
    <p:extLst>
      <p:ext uri="{BB962C8B-B14F-4D97-AF65-F5344CB8AC3E}">
        <p14:creationId xmlns:p14="http://schemas.microsoft.com/office/powerpoint/2010/main" val="3214262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202</TotalTime>
  <Words>333</Words>
  <Application>Microsoft Office PowerPoint</Application>
  <PresentationFormat>Widescreen</PresentationFormat>
  <Paragraphs>48</Paragraphs>
  <Slides>16</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Algerian</vt:lpstr>
      <vt:lpstr>Arial</vt:lpstr>
      <vt:lpstr>Century Gothic</vt:lpstr>
      <vt:lpstr>Times New Roman</vt:lpstr>
      <vt:lpstr>Vapor Trail</vt:lpstr>
      <vt:lpstr>marko </vt:lpstr>
      <vt:lpstr>aim</vt:lpstr>
      <vt:lpstr>Existing cpm machine in use</vt:lpstr>
      <vt:lpstr>PowerPoint Presentation</vt:lpstr>
      <vt:lpstr>Block diagram</vt:lpstr>
      <vt:lpstr>PowerPoint Presentation</vt:lpstr>
      <vt:lpstr>PROGRESS</vt:lpstr>
      <vt:lpstr>MECHANICS - Solidworks DESIGN</vt:lpstr>
      <vt:lpstr> Real TIME EXPLANATION </vt:lpstr>
      <vt:lpstr>SLIDER MOVEMENT</vt:lpstr>
      <vt:lpstr>Electronics (muscles involved)</vt:lpstr>
      <vt:lpstr>EMG INTENT ESTIMATION</vt:lpstr>
      <vt:lpstr>Game interface (blender)</vt:lpstr>
      <vt:lpstr>ESTIMATED cost</vt:lpstr>
      <vt:lpstr>RESULT OF OUR INNOVATION</vt:lpstr>
      <vt:lpstr>What’s next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 </dc:title>
  <dc:creator>Manimozhi S</dc:creator>
  <cp:lastModifiedBy>viekash v k</cp:lastModifiedBy>
  <cp:revision>23</cp:revision>
  <dcterms:created xsi:type="dcterms:W3CDTF">2020-02-06T02:48:46Z</dcterms:created>
  <dcterms:modified xsi:type="dcterms:W3CDTF">2020-02-06T11:53:39Z</dcterms:modified>
</cp:coreProperties>
</file>